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sldIdLst>
    <p:sldId id="256" r:id="rId3"/>
    <p:sldId id="257" r:id="rId4"/>
    <p:sldId id="258" r:id="rId5"/>
    <p:sldId id="259" r:id="rId6"/>
    <p:sldId id="266" r:id="rId7"/>
    <p:sldId id="272" r:id="rId8"/>
    <p:sldId id="273" r:id="rId9"/>
    <p:sldId id="274" r:id="rId10"/>
    <p:sldId id="260" r:id="rId11"/>
    <p:sldId id="263" r:id="rId12"/>
    <p:sldId id="261" r:id="rId13"/>
    <p:sldId id="262" r:id="rId14"/>
    <p:sldId id="264" r:id="rId15"/>
    <p:sldId id="270" r:id="rId16"/>
    <p:sldId id="271" r:id="rId17"/>
    <p:sldId id="265" r:id="rId18"/>
    <p:sldId id="267" r:id="rId19"/>
    <p:sldId id="268" r:id="rId20"/>
    <p:sldId id="269" r:id="rId2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14B304-9E1E-41B3-85EC-00E237D3FCCD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3584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3584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5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5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585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3585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585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3585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6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6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586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3586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6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6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6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6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586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5AF46-FDC9-4143-9BC0-E6A1141A84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47BBF-F861-49C5-9436-187896BCC3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2749D08C-0650-4667-907B-107718D74E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5A5B4-C0C1-487B-B5CD-3A9E087B85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40EEF-990C-4620-B4F4-FD987F9A21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7ED9F-7444-4F36-898D-DE806145AD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55BBF-7AA0-4FAA-9BF5-46F3FD50C9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1ABAB-EC30-4896-8C20-9311EBAD38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CB5E5-1922-4CB5-9173-63097D5B70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70AEE-1ACF-425A-BBA6-A408B332AE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2346F-E27F-438F-B42F-0D382109A9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6707D-3A6F-4044-AAD1-3989333D67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AF073-4160-49E7-B801-3DDF96F565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F914C-481E-4111-AD7B-B4C89ECFE6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4071D-4D09-4F9B-A91C-C4164DB24D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14DD2-1886-426F-8FE3-774B5D93BE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434E5-AF02-4AEB-BF9A-420DBCB348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72A32-4229-43BD-BC1B-7578C39956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E6300F-6A5C-4FAF-8F2E-6800D3B730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F33A0-DAB5-4249-A637-B6D029F112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595D1-D48E-41A4-9CB2-29B94A341C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89E69E6-1BEC-42C9-8AC8-FABB96CD976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482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482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482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2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2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483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483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483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3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484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484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484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485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485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5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485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485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485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485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486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3486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924A30E-99A4-47C9-A374-396987958E95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40967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4096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4.doc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_________Microsoft_Office_Word_97_-_20035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6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7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8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9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2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3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/>
              <a:t>Анализ опасностей технических систем</a:t>
            </a:r>
            <a:r>
              <a:rPr lang="ru-RU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Идентификация опасностей</a:t>
            </a:r>
          </a:p>
        </p:txBody>
      </p:sp>
      <p:pic>
        <p:nvPicPr>
          <p:cNvPr id="2053" name="Picture 27" descr="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5791200"/>
            <a:ext cx="16764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85088" cy="993775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1900" b="1"/>
              <a:t>Качественный и количественный анализ опасностей</a:t>
            </a:r>
            <a:r>
              <a:rPr lang="ru-RU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Качественные методы анализа опасностей включают:</a:t>
            </a:r>
            <a:br>
              <a:rPr lang="ru-RU" sz="2000"/>
            </a:br>
            <a:r>
              <a:rPr lang="ru-RU" sz="2000"/>
              <a:t>- предварительный анализ опасностей;</a:t>
            </a:r>
            <a:br>
              <a:rPr lang="ru-RU" sz="2000"/>
            </a:br>
            <a:r>
              <a:rPr lang="ru-RU" sz="2000"/>
              <a:t>- анализ последствий отказов;</a:t>
            </a:r>
            <a:br>
              <a:rPr lang="ru-RU" sz="2000"/>
            </a:br>
            <a:r>
              <a:rPr lang="ru-RU" sz="2000"/>
              <a:t>- анализ опасностей с помощью "дерева причин";</a:t>
            </a:r>
            <a:br>
              <a:rPr lang="ru-RU" sz="2000"/>
            </a:br>
            <a:r>
              <a:rPr lang="ru-RU" sz="2000"/>
              <a:t>- анализ опасностей методом потенциальных отклонений;</a:t>
            </a:r>
            <a:br>
              <a:rPr lang="ru-RU" sz="2000"/>
            </a:br>
            <a:r>
              <a:rPr lang="ru-RU" sz="2000"/>
              <a:t>- анализ ошибок персонала;</a:t>
            </a:r>
            <a:br>
              <a:rPr lang="ru-RU" sz="2000"/>
            </a:br>
            <a:r>
              <a:rPr lang="ru-RU" sz="2000"/>
              <a:t>- причинно-следственный анализ.</a:t>
            </a:r>
          </a:p>
          <a:p>
            <a:pPr>
              <a:lnSpc>
                <a:spcPct val="90000"/>
              </a:lnSpc>
            </a:pPr>
            <a:r>
              <a:rPr lang="ru-RU" sz="2000"/>
              <a:t>В результате анализа аварийной (потенциальной) опасности могут быть определены следующие показатели:</a:t>
            </a:r>
            <a:br>
              <a:rPr lang="ru-RU" sz="2000"/>
            </a:br>
            <a:r>
              <a:rPr lang="ru-RU" sz="2000"/>
              <a:t>- индивидуальный риск;</a:t>
            </a:r>
            <a:br>
              <a:rPr lang="ru-RU" sz="2000"/>
            </a:br>
            <a:r>
              <a:rPr lang="ru-RU" sz="2000"/>
              <a:t>- социальный риск;</a:t>
            </a:r>
            <a:br>
              <a:rPr lang="ru-RU" sz="2000"/>
            </a:br>
            <a:r>
              <a:rPr lang="ru-RU" sz="2000"/>
              <a:t>- структура поражённых по степени тяжести;</a:t>
            </a:r>
            <a:br>
              <a:rPr lang="ru-RU" sz="2000"/>
            </a:br>
            <a:r>
              <a:rPr lang="ru-RU" sz="2000"/>
              <a:t>- вид поражений;</a:t>
            </a:r>
            <a:br>
              <a:rPr lang="ru-RU" sz="2000"/>
            </a:br>
            <a:r>
              <a:rPr lang="ru-RU" sz="2000"/>
              <a:t>- материальный ущерб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85088" cy="706438"/>
          </a:xfrm>
        </p:spPr>
        <p:txBody>
          <a:bodyPr/>
          <a:lstStyle/>
          <a:p>
            <a:r>
              <a:rPr lang="ru-RU" sz="1700" b="1"/>
              <a:t>Этапы анализа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8291513" cy="52181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Анализ опасностей позволяет определить источники опасностей, потенциальные аварии, последовательности развития событий, величину риска, величину последствий, пути предотвращения аварий и смягчения последствий.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Качественный анализ:</a:t>
            </a:r>
          </a:p>
          <a:p>
            <a:pPr>
              <a:lnSpc>
                <a:spcPct val="80000"/>
              </a:lnSpc>
            </a:pPr>
            <a:r>
              <a:rPr lang="ru-RU" sz="2000"/>
              <a:t>Предварительный анализ опасностей (ПАО): - изучают технические характеристики объекта, системы, а также используемые энергетические источники, рабочие среды, материалы, устанавливают их повреждающие свойства;</a:t>
            </a:r>
            <a:br>
              <a:rPr lang="ru-RU" sz="2000"/>
            </a:br>
            <a:r>
              <a:rPr lang="ru-RU" sz="2000"/>
              <a:t>- устанавливают законы, стандарты, правила, действия которых распространяются на данный технический объект, систему, процесс;</a:t>
            </a:r>
            <a:br>
              <a:rPr lang="ru-RU" sz="2000"/>
            </a:br>
            <a:r>
              <a:rPr lang="ru-RU" sz="2000"/>
              <a:t>- проверяют техническую документацию на её соответствие законам, правилам, принципам и нормам стандартов безопасности;</a:t>
            </a:r>
            <a:br>
              <a:rPr lang="ru-RU" sz="2000"/>
            </a:br>
            <a:r>
              <a:rPr lang="ru-RU" sz="2000"/>
              <a:t>- составляют перечень опасностей, в котором указывают идентифицированные источники опасностей (системы, подсистемы, компоненты), повреждающие (травмирующие) факторы, потенциальные аварии, выявленные недостатки.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85088" cy="561975"/>
          </a:xfrm>
        </p:spPr>
        <p:txBody>
          <a:bodyPr/>
          <a:lstStyle/>
          <a:p>
            <a:r>
              <a:rPr lang="ru-RU" sz="1700" b="1"/>
              <a:t>Метод "деревьев отказов (ошибок)"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80400" cy="5102225"/>
          </a:xfrm>
        </p:spPr>
        <p:txBody>
          <a:bodyPr/>
          <a:lstStyle/>
          <a:p>
            <a:r>
              <a:rPr lang="ru-RU" sz="2200"/>
              <a:t>Выход из строя определённых элементов, например, нарушение герметичности резервуара со сжиженным углеводородным газом с последующим образованием облака топливовоздушной смеси и его взрывом, классифицируется как внешнее нежелательное событие (ВНС).</a:t>
            </a:r>
          </a:p>
          <a:p>
            <a:r>
              <a:rPr lang="ru-RU" sz="2200"/>
              <a:t>Далее "дерево отказов" строят внизу от ВНС, учитывая все события, его вызывающие, и заканчивают выделением первичных событий, причины наступления которых не исследуются.</a:t>
            </a:r>
          </a:p>
          <a:p>
            <a:r>
              <a:rPr lang="ru-RU" sz="2200"/>
              <a:t>Многоэтажный процесс ветвления "дерева" требует введения ограничений с целью определения его пределов. Логические операции принято обозначать соответствующими символами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tab2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0"/>
            <a:ext cx="52562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/>
              <a:t>Анализ событий «травма» с помощью дерева отказов</a:t>
            </a:r>
          </a:p>
        </p:txBody>
      </p:sp>
      <p:graphicFrame>
        <p:nvGraphicFramePr>
          <p:cNvPr id="45064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4140200" y="2565400"/>
          <a:ext cx="3770313" cy="2514600"/>
        </p:xfrm>
        <a:graphic>
          <a:graphicData uri="http://schemas.openxmlformats.org/presentationml/2006/ole">
            <p:oleObj spid="_x0000_s45064" name="Документ" r:id="rId3" imgW="6094323" imgH="4064405" progId="Word.Document.8">
              <p:embed/>
            </p:oleObj>
          </a:graphicData>
        </a:graphic>
      </p:graphicFrame>
      <p:graphicFrame>
        <p:nvGraphicFramePr>
          <p:cNvPr id="45067" name="Object 11"/>
          <p:cNvGraphicFramePr>
            <a:graphicFrameLocks noChangeAspect="1"/>
          </p:cNvGraphicFramePr>
          <p:nvPr>
            <p:ph sz="half" idx="1"/>
          </p:nvPr>
        </p:nvGraphicFramePr>
        <p:xfrm>
          <a:off x="1187450" y="1666875"/>
          <a:ext cx="7056438" cy="5973763"/>
        </p:xfrm>
        <a:graphic>
          <a:graphicData uri="http://schemas.openxmlformats.org/presentationml/2006/ole">
            <p:oleObj spid="_x0000_s45067" name="Документ" r:id="rId4" imgW="11790299" imgH="998341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885113" y="1341438"/>
            <a:ext cx="1582737" cy="2016125"/>
          </a:xfrm>
        </p:spPr>
        <p:txBody>
          <a:bodyPr/>
          <a:lstStyle/>
          <a:p>
            <a:r>
              <a:rPr lang="ru-RU" sz="1600" b="1"/>
              <a:t>Дерево опасности «Пожар»</a:t>
            </a:r>
            <a:r>
              <a:rPr lang="ru-RU" sz="2900"/>
              <a:t> 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ph idx="1"/>
          </p:nvPr>
        </p:nvGraphicFramePr>
        <p:xfrm>
          <a:off x="755650" y="115888"/>
          <a:ext cx="7237413" cy="7337425"/>
        </p:xfrm>
        <a:graphic>
          <a:graphicData uri="http://schemas.openxmlformats.org/presentationml/2006/ole">
            <p:oleObj spid="_x0000_s49156" name="Документ" r:id="rId3" imgW="6488632" imgH="535739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18413" cy="706438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1900" b="1"/>
              <a:t>Вероятностный расчёт чрезвычайного происшествия</a:t>
            </a:r>
            <a:r>
              <a:rPr lang="ru-RU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362950" cy="5543550"/>
          </a:xfrm>
        </p:spPr>
        <p:txBody>
          <a:bodyPr/>
          <a:lstStyle/>
          <a:p>
            <a:r>
              <a:rPr lang="ru-RU" sz="2000"/>
              <a:t>При анализе безопасности необходимо знать, в какой группе элементов наиболее вероятно и возможно возникновение аварийного состояния. </a:t>
            </a:r>
          </a:p>
          <a:p>
            <a:r>
              <a:rPr lang="ru-RU" sz="2000"/>
              <a:t>Технологическое оборудование производственных помещений можно условно разбить на три основные группы:</a:t>
            </a:r>
            <a:br>
              <a:rPr lang="ru-RU" sz="2000"/>
            </a:br>
            <a:r>
              <a:rPr lang="ru-RU" sz="2000"/>
              <a:t>1. Реакционные аппараты, промежуточные ёмкости, машины;</a:t>
            </a:r>
            <a:br>
              <a:rPr lang="ru-RU" sz="2000"/>
            </a:br>
            <a:r>
              <a:rPr lang="ru-RU" sz="2000"/>
              <a:t>2. Коммуникации - трубопроводы;</a:t>
            </a:r>
            <a:br>
              <a:rPr lang="ru-RU" sz="2000"/>
            </a:br>
            <a:r>
              <a:rPr lang="ru-RU" sz="2000"/>
              <a:t>3. Запорная арматура (задвижки, краны, уплотнения).</a:t>
            </a:r>
          </a:p>
          <a:p>
            <a:r>
              <a:rPr lang="ru-RU" sz="2000"/>
              <a:t>При условии, что всё оборудование цеха может стать источником выхода газов, и, следовательно, имеется </a:t>
            </a:r>
            <a:r>
              <a:rPr lang="ru-RU" sz="2000" i="1"/>
              <a:t>Kгрупп</a:t>
            </a:r>
            <a:r>
              <a:rPr lang="ru-RU" sz="2000"/>
              <a:t> по </a:t>
            </a:r>
            <a:r>
              <a:rPr lang="ru-RU" sz="2000" i="1"/>
              <a:t>n</a:t>
            </a:r>
            <a:r>
              <a:rPr lang="ru-RU" sz="2000"/>
              <a:t> элементов, справедлива теорема, согласно которой при большом числе независимых элементов с малой интенсивностью отказов суммарный поток отказов будет близок к простейшему по истечении некоторого времени, независимо от законов распределения сроков службы этих элементов.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0813" cy="663575"/>
          </a:xfrm>
        </p:spPr>
        <p:txBody>
          <a:bodyPr/>
          <a:lstStyle/>
          <a:p>
            <a:r>
              <a:rPr lang="ru-RU" sz="1700" b="1"/>
              <a:t>Вероятность </a:t>
            </a:r>
            <a:r>
              <a:rPr lang="ru-RU" sz="1700" b="1" i="1"/>
              <a:t>P</a:t>
            </a:r>
            <a:r>
              <a:rPr lang="ru-RU" sz="1700" b="1"/>
              <a:t> появления </a:t>
            </a:r>
            <a:r>
              <a:rPr lang="ru-RU" sz="1700" b="1" i="1"/>
              <a:t>m</a:t>
            </a:r>
            <a:r>
              <a:rPr lang="ru-RU" sz="1700" b="1"/>
              <a:t> событий-разрушений</a:t>
            </a:r>
            <a:r>
              <a:rPr lang="ru-RU"/>
              <a:t> 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>
            <p:ph idx="1"/>
          </p:nvPr>
        </p:nvGraphicFramePr>
        <p:xfrm>
          <a:off x="642938" y="1484313"/>
          <a:ext cx="8293100" cy="5324475"/>
        </p:xfrm>
        <a:graphic>
          <a:graphicData uri="http://schemas.openxmlformats.org/presentationml/2006/ole">
            <p:oleObj spid="_x0000_s24580" name="Документ" r:id="rId3" imgW="8398870" imgH="5258488" progId="Word.Document.8">
              <p:embed/>
            </p:oleObj>
          </a:graphicData>
        </a:graphic>
      </p:graphicFrame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611188" y="2565400"/>
            <a:ext cx="1944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468313" y="4581525"/>
          <a:ext cx="2159000" cy="769938"/>
        </p:xfrm>
        <a:graphic>
          <a:graphicData uri="http://schemas.openxmlformats.org/presentationml/2006/ole">
            <p:oleObj spid="_x0000_s24585" name="Формула" r:id="rId4" imgW="1091726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0813" cy="519113"/>
          </a:xfrm>
        </p:spPr>
        <p:txBody>
          <a:bodyPr/>
          <a:lstStyle/>
          <a:p>
            <a:r>
              <a:rPr lang="ru-RU" sz="1900"/>
              <a:t>		Вероятность отказа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ph idx="1"/>
          </p:nvPr>
        </p:nvGraphicFramePr>
        <p:xfrm>
          <a:off x="468313" y="1652588"/>
          <a:ext cx="8029575" cy="5205412"/>
        </p:xfrm>
        <a:graphic>
          <a:graphicData uri="http://schemas.openxmlformats.org/presentationml/2006/ole">
            <p:oleObj spid="_x0000_s27652" name="Документ" r:id="rId3" imgW="8146267" imgH="528120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7788" cy="592138"/>
          </a:xfrm>
        </p:spPr>
        <p:txBody>
          <a:bodyPr/>
          <a:lstStyle/>
          <a:p>
            <a:r>
              <a:rPr lang="ru-RU" sz="2100" b="1"/>
              <a:t>Решение</a:t>
            </a:r>
            <a:r>
              <a:rPr lang="ru-RU"/>
              <a:t> </a:t>
            </a:r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>
            <p:ph idx="1"/>
          </p:nvPr>
        </p:nvGraphicFramePr>
        <p:xfrm>
          <a:off x="684213" y="1125538"/>
          <a:ext cx="8258175" cy="5808662"/>
        </p:xfrm>
        <a:graphic>
          <a:graphicData uri="http://schemas.openxmlformats.org/presentationml/2006/ole">
            <p:oleObj spid="_x0000_s30724" name="Документ" r:id="rId3" imgW="8503581" imgH="598168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075612" cy="777875"/>
          </a:xfrm>
        </p:spPr>
        <p:txBody>
          <a:bodyPr/>
          <a:lstStyle/>
          <a:p>
            <a:r>
              <a:rPr lang="ru-RU" sz="1900" dirty="0"/>
              <a:t>Примеры статистической вероятности нежелательного события.</a:t>
            </a:r>
            <a:r>
              <a:rPr lang="ru-RU" sz="2900" dirty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636838"/>
            <a:ext cx="7685088" cy="33067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i="1"/>
              <a:t>Причины  </a:t>
            </a:r>
            <a:r>
              <a:rPr lang="ru-RU" sz="1800"/>
              <a:t>                                           </a:t>
            </a:r>
            <a:r>
              <a:rPr lang="ru-RU" sz="1800" i="1"/>
              <a:t>Индивидуальный риск, 1 </a:t>
            </a:r>
            <a:r>
              <a:rPr lang="en-US" sz="1800">
                <a:cs typeface="Arial" charset="0"/>
              </a:rPr>
              <a:t>^</a:t>
            </a:r>
            <a:r>
              <a:rPr lang="ru-RU" sz="1800" i="1"/>
              <a:t> -год</a:t>
            </a:r>
            <a:endParaRPr lang="ru-RU" sz="1800"/>
          </a:p>
          <a:p>
            <a:pPr>
              <a:lnSpc>
                <a:spcPct val="80000"/>
              </a:lnSpc>
            </a:pPr>
            <a:r>
              <a:rPr lang="ru-RU" sz="1800"/>
              <a:t>Болезнь сердца.........................................................8,5 </a:t>
            </a:r>
            <a:r>
              <a:rPr lang="ru-RU" sz="1800">
                <a:cs typeface="Arial" charset="0"/>
              </a:rPr>
              <a:t>∙10</a:t>
            </a:r>
            <a:r>
              <a:rPr lang="ru-RU" sz="1800" baseline="30000"/>
              <a:t>-3</a:t>
            </a:r>
          </a:p>
          <a:p>
            <a:pPr>
              <a:lnSpc>
                <a:spcPct val="80000"/>
              </a:lnSpc>
            </a:pPr>
            <a:r>
              <a:rPr lang="ru-RU" sz="1800"/>
              <a:t>Рак………………………………………………………….. 1,6 10</a:t>
            </a:r>
            <a:r>
              <a:rPr lang="ru-RU" sz="1800" baseline="30000"/>
              <a:t>-3</a:t>
            </a:r>
          </a:p>
          <a:p>
            <a:pPr>
              <a:lnSpc>
                <a:spcPct val="80000"/>
              </a:lnSpc>
            </a:pPr>
            <a:r>
              <a:rPr lang="ru-RU" sz="1800"/>
              <a:t>Автомобильная катастрофа..............................................2,5 </a:t>
            </a:r>
            <a:r>
              <a:rPr lang="ru-RU" sz="1800">
                <a:cs typeface="Arial" charset="0"/>
              </a:rPr>
              <a:t>∙</a:t>
            </a:r>
            <a:r>
              <a:rPr lang="ru-RU" sz="1800"/>
              <a:t> 10</a:t>
            </a:r>
            <a:r>
              <a:rPr lang="ru-RU" sz="1800" baseline="30000"/>
              <a:t>-4</a:t>
            </a:r>
          </a:p>
          <a:p>
            <a:pPr>
              <a:lnSpc>
                <a:spcPct val="80000"/>
              </a:lnSpc>
            </a:pPr>
            <a:r>
              <a:rPr lang="ru-RU" sz="1800"/>
              <a:t>Падение с высоты..............................................................1,0 </a:t>
            </a:r>
            <a:r>
              <a:rPr lang="ru-RU" sz="1800">
                <a:cs typeface="Arial" charset="0"/>
              </a:rPr>
              <a:t>∙</a:t>
            </a:r>
            <a:r>
              <a:rPr lang="ru-RU" sz="1800"/>
              <a:t> 10</a:t>
            </a:r>
            <a:r>
              <a:rPr lang="ru-RU" sz="1800" baseline="30000"/>
              <a:t>-4</a:t>
            </a:r>
          </a:p>
          <a:p>
            <a:pPr>
              <a:lnSpc>
                <a:spcPct val="80000"/>
              </a:lnSpc>
            </a:pPr>
            <a:r>
              <a:rPr lang="ru-RU" sz="1800"/>
              <a:t>Пожар, взрыв....................................................4,0 </a:t>
            </a:r>
            <a:r>
              <a:rPr lang="ru-RU" sz="1800">
                <a:cs typeface="Arial" charset="0"/>
              </a:rPr>
              <a:t>∙</a:t>
            </a:r>
            <a:r>
              <a:rPr lang="ru-RU" sz="1800"/>
              <a:t> 10</a:t>
            </a:r>
            <a:r>
              <a:rPr lang="ru-RU" sz="1800" baseline="30000"/>
              <a:t>-5</a:t>
            </a:r>
            <a:r>
              <a:rPr lang="ru-RU" sz="1800"/>
              <a:t> - 1010</a:t>
            </a:r>
            <a:r>
              <a:rPr lang="ru-RU" sz="1800" baseline="30000"/>
              <a:t>-5</a:t>
            </a:r>
          </a:p>
          <a:p>
            <a:pPr>
              <a:lnSpc>
                <a:spcPct val="80000"/>
              </a:lnSpc>
            </a:pPr>
            <a:endParaRPr lang="ru-RU" sz="1800"/>
          </a:p>
          <a:p>
            <a:pPr>
              <a:lnSpc>
                <a:spcPct val="80000"/>
              </a:lnSpc>
            </a:pPr>
            <a:r>
              <a:rPr lang="ru-RU" sz="1800"/>
              <a:t>Гибель в воде..............................................................    3,3 10</a:t>
            </a:r>
            <a:r>
              <a:rPr lang="ru-RU" sz="1800" baseline="30000"/>
              <a:t>-5</a:t>
            </a:r>
            <a:r>
              <a:rPr lang="ru-RU" sz="1800"/>
              <a:t> Авиационная катастрофа..................................................1,0 </a:t>
            </a:r>
            <a:r>
              <a:rPr lang="ru-RU" sz="1800">
                <a:cs typeface="Arial" charset="0"/>
              </a:rPr>
              <a:t>∙</a:t>
            </a:r>
            <a:r>
              <a:rPr lang="ru-RU" sz="1800"/>
              <a:t> 10</a:t>
            </a:r>
            <a:r>
              <a:rPr lang="ru-RU" sz="1800" baseline="30000"/>
              <a:t>-5</a:t>
            </a:r>
          </a:p>
          <a:p>
            <a:pPr>
              <a:lnSpc>
                <a:spcPct val="80000"/>
              </a:lnSpc>
            </a:pPr>
            <a:r>
              <a:rPr lang="ru-RU" sz="1800"/>
              <a:t>Удар от падающих предметов</a:t>
            </a:r>
          </a:p>
          <a:p>
            <a:pPr>
              <a:lnSpc>
                <a:spcPct val="80000"/>
              </a:lnSpc>
            </a:pPr>
            <a:r>
              <a:rPr lang="ru-RU" sz="1800"/>
              <a:t>и поражение электрическим током..................................6,0 </a:t>
            </a:r>
            <a:r>
              <a:rPr lang="ru-RU" sz="1800">
                <a:cs typeface="Arial" charset="0"/>
              </a:rPr>
              <a:t>∙</a:t>
            </a:r>
            <a:r>
              <a:rPr lang="ru-RU" sz="1800"/>
              <a:t>10</a:t>
            </a:r>
            <a:r>
              <a:rPr lang="ru-RU" sz="1800" baseline="30000"/>
              <a:t>-6</a:t>
            </a:r>
          </a:p>
          <a:p>
            <a:pPr>
              <a:lnSpc>
                <a:spcPct val="80000"/>
              </a:lnSpc>
            </a:pPr>
            <a:r>
              <a:rPr lang="ru-RU" sz="1800"/>
              <a:t>Удар молнии, ураган..........................................................5,0 </a:t>
            </a:r>
            <a:r>
              <a:rPr lang="ru-RU" sz="1800">
                <a:cs typeface="Arial" charset="0"/>
              </a:rPr>
              <a:t>∙</a:t>
            </a:r>
            <a:r>
              <a:rPr lang="ru-RU" sz="1800"/>
              <a:t> 10</a:t>
            </a:r>
            <a:r>
              <a:rPr lang="ru-RU" sz="1800" baseline="30000"/>
              <a:t>-7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85088" cy="993775"/>
          </a:xfrm>
        </p:spPr>
        <p:txBody>
          <a:bodyPr/>
          <a:lstStyle/>
          <a:p>
            <a:r>
              <a:rPr lang="ru-RU" sz="2100"/>
              <a:t>Коллективный  риск.</a:t>
            </a:r>
            <a:r>
              <a:rPr lang="ru-RU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Коллективный риск определяется следующим образом:</a:t>
            </a:r>
          </a:p>
          <a:p>
            <a:pPr>
              <a:lnSpc>
                <a:spcPct val="80000"/>
              </a:lnSpc>
            </a:pPr>
            <a:r>
              <a:rPr lang="ru-RU" sz="2000"/>
              <a:t>                                         [число событий]  [последствия]     </a:t>
            </a:r>
          </a:p>
          <a:p>
            <a:pPr>
              <a:lnSpc>
                <a:spcPct val="80000"/>
              </a:lnSpc>
            </a:pPr>
            <a:r>
              <a:rPr lang="ru-RU" sz="2000"/>
              <a:t>Коллективный риск =----------------------------------------------,</a:t>
            </a:r>
          </a:p>
          <a:p>
            <a:pPr>
              <a:lnSpc>
                <a:spcPct val="80000"/>
              </a:lnSpc>
            </a:pPr>
            <a:r>
              <a:rPr lang="ru-RU" sz="2000"/>
              <a:t>                                                   [время]             [события]</a:t>
            </a:r>
          </a:p>
          <a:p>
            <a:pPr>
              <a:lnSpc>
                <a:spcPct val="80000"/>
              </a:lnSpc>
            </a:pPr>
            <a:r>
              <a:rPr lang="ru-RU" sz="2000"/>
              <a:t>Например. В 1989 г. в США было 15 млн автомобильных катастроф. Один случай из 300 заканчивался смертельным исходом. </a:t>
            </a:r>
          </a:p>
          <a:p>
            <a:pPr>
              <a:lnSpc>
                <a:spcPct val="80000"/>
              </a:lnSpc>
            </a:pPr>
            <a:r>
              <a:rPr lang="ru-RU" sz="2000"/>
              <a:t>Отсюда: Коллективный риск   =    15∙10</a:t>
            </a:r>
            <a:r>
              <a:rPr lang="ru-RU" sz="2000" baseline="30000"/>
              <a:t>6</a:t>
            </a:r>
            <a:r>
              <a:rPr lang="ru-RU" sz="2000"/>
              <a:t> аварий ∙ 1смерть /300 = 5∙10</a:t>
            </a:r>
            <a:r>
              <a:rPr lang="ru-RU" sz="2000" baseline="30000"/>
              <a:t>4</a:t>
            </a:r>
            <a:r>
              <a:rPr lang="ru-RU" sz="2000"/>
              <a:t> смертей</a:t>
            </a:r>
          </a:p>
          <a:p>
            <a:pPr>
              <a:lnSpc>
                <a:spcPct val="80000"/>
              </a:lnSpc>
            </a:pPr>
            <a:r>
              <a:rPr lang="ru-RU" sz="2000"/>
              <a:t>численность населения США на оцениваемый период 200 млн человек, индивидуальный риск: (5∙10</a:t>
            </a:r>
            <a:r>
              <a:rPr lang="ru-RU" sz="2000" baseline="30000"/>
              <a:t>4</a:t>
            </a:r>
            <a:r>
              <a:rPr lang="ru-RU" sz="2000"/>
              <a:t>)/ (2∙10</a:t>
            </a:r>
            <a:r>
              <a:rPr lang="ru-RU" sz="2000" baseline="30000"/>
              <a:t>8</a:t>
            </a:r>
            <a:r>
              <a:rPr lang="ru-RU" sz="2000"/>
              <a:t>) =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2,5 ∙10 </a:t>
            </a:r>
            <a:r>
              <a:rPr lang="ru-RU" sz="2000" baseline="30000"/>
              <a:t>-4</a:t>
            </a:r>
            <a:r>
              <a:rPr lang="ru-RU" sz="2000"/>
              <a:t> смертей/чел. • год.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208963" cy="549275"/>
          </a:xfrm>
        </p:spPr>
        <p:txBody>
          <a:bodyPr/>
          <a:lstStyle/>
          <a:p>
            <a:r>
              <a:rPr lang="ru-RU" sz="1000" b="1"/>
              <a:t/>
            </a:r>
            <a:br>
              <a:rPr lang="ru-RU" sz="1000" b="1"/>
            </a:br>
            <a:r>
              <a:rPr lang="ru-RU" sz="1400" b="1">
                <a:latin typeface="Arial" charset="0"/>
              </a:rPr>
              <a:t>Классификация источников и уровней риска смерти человека в промышленно развитых странах (</a:t>
            </a:r>
            <a:r>
              <a:rPr lang="en-US" sz="1400" b="1">
                <a:latin typeface="Arial" charset="0"/>
              </a:rPr>
              <a:t>R</a:t>
            </a:r>
            <a:r>
              <a:rPr lang="ru-RU" sz="1400" b="1">
                <a:latin typeface="Arial" charset="0"/>
              </a:rPr>
              <a:t> – число смертельных случаев чел-1 год-1)</a:t>
            </a:r>
            <a:br>
              <a:rPr lang="ru-RU" sz="1400" b="1">
                <a:latin typeface="Arial" charset="0"/>
              </a:rPr>
            </a:br>
            <a:endParaRPr lang="ru-RU" sz="1400" b="1">
              <a:latin typeface="Arial" charset="0"/>
            </a:endParaRP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>
            <p:ph idx="1"/>
          </p:nvPr>
        </p:nvGraphicFramePr>
        <p:xfrm>
          <a:off x="1187450" y="620713"/>
          <a:ext cx="6542088" cy="7286625"/>
        </p:xfrm>
        <a:graphic>
          <a:graphicData uri="http://schemas.openxmlformats.org/presentationml/2006/ole">
            <p:oleObj spid="_x0000_s5127" name="Документ" r:id="rId3" imgW="6632448" imgH="738661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900" b="1"/>
              <a:t>Риск и его оценка</a:t>
            </a:r>
            <a:r>
              <a:rPr lang="ru-RU"/>
              <a:t> </a:t>
            </a:r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>
            <p:ph idx="1"/>
          </p:nvPr>
        </p:nvGraphicFramePr>
        <p:xfrm>
          <a:off x="0" y="1149350"/>
          <a:ext cx="9612313" cy="5346700"/>
        </p:xfrm>
        <a:graphic>
          <a:graphicData uri="http://schemas.openxmlformats.org/presentationml/2006/ole">
            <p:oleObj spid="_x0000_s19464" name="Документ" r:id="rId3" imgW="9363943" imgH="52109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7788" cy="808038"/>
          </a:xfrm>
        </p:spPr>
        <p:txBody>
          <a:bodyPr/>
          <a:lstStyle/>
          <a:p>
            <a:r>
              <a:rPr lang="ru-RU" sz="2900"/>
              <a:t>Оценка ущерба производственного травматизма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12875"/>
            <a:ext cx="7697788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У=ΣУ</a:t>
            </a:r>
            <a:r>
              <a:rPr lang="en-US" sz="2000"/>
              <a:t>i</a:t>
            </a:r>
            <a:r>
              <a:rPr lang="ru-RU" sz="2000"/>
              <a:t>+Нп,</a:t>
            </a:r>
          </a:p>
          <a:p>
            <a:pPr>
              <a:lnSpc>
                <a:spcPct val="90000"/>
              </a:lnSpc>
            </a:pPr>
            <a:r>
              <a:rPr lang="ru-RU" sz="2000"/>
              <a:t>где ΣУ</a:t>
            </a:r>
            <a:r>
              <a:rPr lang="en-US" sz="2000"/>
              <a:t>i</a:t>
            </a:r>
            <a:r>
              <a:rPr lang="ru-RU" sz="2000"/>
              <a:t> – сумма потерь возмещения в связи с несчастным случаем, травмами, профессиональными заболеваниями, руб.; Нп – потери, связанные с недополучением продукции из-за отсутствия работника (стоимость недополученной продукции), руб.</a:t>
            </a:r>
          </a:p>
          <a:p>
            <a:pPr>
              <a:lnSpc>
                <a:spcPct val="90000"/>
              </a:lnSpc>
            </a:pPr>
            <a:r>
              <a:rPr lang="ru-RU" sz="2000"/>
              <a:t>Условная стоимость недополученной продукции Нп определя­ется выражением:                                             			Нп =Σ (Д</a:t>
            </a:r>
            <a:r>
              <a:rPr lang="en-US" sz="2000"/>
              <a:t>i</a:t>
            </a:r>
            <a:r>
              <a:rPr lang="ru-RU" sz="2000"/>
              <a:t>С</a:t>
            </a:r>
            <a:r>
              <a:rPr lang="en-US" sz="2000"/>
              <a:t>i</a:t>
            </a:r>
            <a:r>
              <a:rPr lang="ru-RU" sz="2000"/>
              <a:t>),</a:t>
            </a:r>
          </a:p>
          <a:p>
            <a:pPr>
              <a:lnSpc>
                <a:spcPct val="90000"/>
              </a:lnSpc>
            </a:pPr>
            <a:r>
              <a:rPr lang="ru-RU" sz="2000"/>
              <a:t>где п – число рабочих мест на предприятии, на которых не выполнялась работа по причине отсутствия работника; Д</a:t>
            </a:r>
            <a:r>
              <a:rPr lang="en-US" sz="2000"/>
              <a:t>i</a:t>
            </a:r>
            <a:r>
              <a:rPr lang="ru-RU" sz="2000"/>
              <a:t> — число потерянных на </a:t>
            </a:r>
            <a:r>
              <a:rPr lang="en-US" sz="2000"/>
              <a:t>i</a:t>
            </a:r>
            <a:r>
              <a:rPr lang="ru-RU" sz="2000"/>
              <a:t>-ом рабочем месте трудовых дней по причине нетрудоспособности работника; С</a:t>
            </a:r>
            <a:r>
              <a:rPr lang="en-US" sz="2000"/>
              <a:t>i</a:t>
            </a:r>
            <a:r>
              <a:rPr lang="ru-RU" sz="2000"/>
              <a:t>–средняя стоимость продукции, вырабатываемой в день работником на </a:t>
            </a:r>
            <a:r>
              <a:rPr lang="en-US" sz="2000"/>
              <a:t>i</a:t>
            </a:r>
            <a:r>
              <a:rPr lang="ru-RU" sz="2000"/>
              <a:t>-ом рабочем месте,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697788" cy="620713"/>
          </a:xfrm>
        </p:spPr>
        <p:txBody>
          <a:bodyPr/>
          <a:lstStyle/>
          <a:p>
            <a:r>
              <a:rPr lang="ru-RU" sz="2800"/>
              <a:t>потери возмещения</a:t>
            </a:r>
            <a:r>
              <a:rPr lang="ru-RU"/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8913"/>
            <a:ext cx="7770813" cy="66690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 b="1"/>
          </a:p>
          <a:p>
            <a:pPr>
              <a:lnSpc>
                <a:spcPct val="80000"/>
              </a:lnSpc>
            </a:pPr>
            <a:endParaRPr lang="ru-RU" sz="2000" b="1"/>
          </a:p>
          <a:p>
            <a:pPr>
              <a:lnSpc>
                <a:spcPct val="80000"/>
              </a:lnSpc>
            </a:pPr>
            <a:r>
              <a:rPr lang="ru-RU" sz="2000" b="1"/>
              <a:t>ΣУ</a:t>
            </a:r>
            <a:r>
              <a:rPr lang="en-US" sz="2000" b="1"/>
              <a:t>i</a:t>
            </a:r>
            <a:r>
              <a:rPr lang="ru-RU" sz="2000" b="1"/>
              <a:t> = ΣУ1 + ΣУ2+ ΣУ3+ ΣУ4+ ΣУ5+ ΣУ6,</a:t>
            </a:r>
          </a:p>
          <a:p>
            <a:pPr>
              <a:lnSpc>
                <a:spcPct val="80000"/>
              </a:lnSpc>
            </a:pPr>
            <a:r>
              <a:rPr lang="ru-RU" sz="2000" b="1"/>
              <a:t>где ΣУ1 – возмещение бюджету государственного социального страхования расходов на выплату пособий по временной нетрудоспособности, если нетрудоспособность возникла по вине предприятия (организации), руб.; У2 – возмещение органам социального обеспечения сумм пенсий (или части пенсии) инвалидам труда, если инвалидность наступила по вине предприятия (организации), руб.; Уз – выплата пособий нетрудоспособным членам семьи в случае смерти работника от болезни или травмы, связанных с производством (за потерю кормильца), руб.; У4 – выплата пособий при временном переводе работников на другую работу по состоянию здоровья (возмещение сократившегося заработка), руб.; У5 – возмещение ущерба работающим при частичной потере трудоспособности (доплата до среднего заработка), руб.; У6 – затраты предприятия на профессиональную подготовку и переподготовку работающих, принимаемых на работу взамен выбывших по болезни и в связи с травмой, а также из-за неудовлетворенности условиями труда в силу их вредности и тяжести (возмещение потерь трудового ресурса),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7788" cy="950913"/>
          </a:xfrm>
        </p:spPr>
        <p:txBody>
          <a:bodyPr/>
          <a:lstStyle/>
          <a:p>
            <a:r>
              <a:rPr lang="ru-RU"/>
              <a:t>Ущерб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Каждая из составляющих ущерба У; определяется как сумма</a:t>
            </a:r>
          </a:p>
          <a:p>
            <a:pPr>
              <a:buFont typeface="Wingdings" pitchFamily="2" charset="2"/>
              <a:buNone/>
            </a:pPr>
            <a:r>
              <a:rPr lang="ru-RU"/>
              <a:t>			 У = Ут+Уз                                                                                           </a:t>
            </a:r>
          </a:p>
          <a:p>
            <a:pPr>
              <a:buFont typeface="Wingdings" pitchFamily="2" charset="2"/>
              <a:buNone/>
            </a:pPr>
            <a:r>
              <a:rPr lang="ru-RU"/>
              <a:t>где  Ут –  ущербы, обусловленные травмами; У3 –ущербы, обусловленные профессиональными заболеваниями.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ru-RU" sz="1900"/>
              <a:t>критерии критичности по вероятности и тяжести последствий отказа</a:t>
            </a:r>
            <a:r>
              <a:rPr lang="ru-RU"/>
              <a:t> 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ph idx="1"/>
          </p:nvPr>
        </p:nvGraphicFramePr>
        <p:xfrm>
          <a:off x="666750" y="1773238"/>
          <a:ext cx="8477250" cy="4727575"/>
        </p:xfrm>
        <a:graphic>
          <a:graphicData uri="http://schemas.openxmlformats.org/presentationml/2006/ole">
            <p:oleObj spid="_x0000_s9222" name="Документ" r:id="rId3" imgW="8588502" imgH="478981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тудия">
  <a:themeElements>
    <a:clrScheme name="Студия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657</Words>
  <Application>Microsoft Office PowerPoint</Application>
  <PresentationFormat>Экран (4:3)</PresentationFormat>
  <Paragraphs>60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Comic Sans MS</vt:lpstr>
      <vt:lpstr>Arial Black</vt:lpstr>
      <vt:lpstr>Times New Roman</vt:lpstr>
      <vt:lpstr>Wingdings</vt:lpstr>
      <vt:lpstr>Пастель</vt:lpstr>
      <vt:lpstr>Студия</vt:lpstr>
      <vt:lpstr>Документ Microsoft Word</vt:lpstr>
      <vt:lpstr>Microsoft Equation 3.0</vt:lpstr>
      <vt:lpstr>Анализ опасностей технических систем </vt:lpstr>
      <vt:lpstr>Примеры статистической вероятности нежелательного события. </vt:lpstr>
      <vt:lpstr>Коллективный  риск. </vt:lpstr>
      <vt:lpstr> Классификация источников и уровней риска смерти человека в промышленно развитых странах (R – число смертельных случаев чел-1 год-1) </vt:lpstr>
      <vt:lpstr>Риск и его оценка </vt:lpstr>
      <vt:lpstr>Оценка ущерба производственного травматизма </vt:lpstr>
      <vt:lpstr>потери возмещения </vt:lpstr>
      <vt:lpstr>Ущерб </vt:lpstr>
      <vt:lpstr>критерии критичности по вероятности и тяжести последствий отказа </vt:lpstr>
      <vt:lpstr>Качественный и количественный анализ опасностей </vt:lpstr>
      <vt:lpstr>Этапы анализа</vt:lpstr>
      <vt:lpstr>Метод "деревьев отказов (ошибок)"</vt:lpstr>
      <vt:lpstr>Слайд 13</vt:lpstr>
      <vt:lpstr>Анализ событий «травма» с помощью дерева отказов</vt:lpstr>
      <vt:lpstr>Дерево опасности «Пожар» </vt:lpstr>
      <vt:lpstr>Вероятностный расчёт чрезвычайного происшествия </vt:lpstr>
      <vt:lpstr>Вероятность P появления m событий-разрушений </vt:lpstr>
      <vt:lpstr>  Вероятность отказа</vt:lpstr>
      <vt:lpstr>Решение </vt:lpstr>
    </vt:vector>
  </TitlesOfParts>
  <Company>ТПУ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опасностей технических систем</dc:title>
  <dc:creator>Василевский</dc:creator>
  <cp:lastModifiedBy>Igor</cp:lastModifiedBy>
  <cp:revision>9</cp:revision>
  <dcterms:created xsi:type="dcterms:W3CDTF">2010-12-07T12:17:36Z</dcterms:created>
  <dcterms:modified xsi:type="dcterms:W3CDTF">2013-06-11T15:08:35Z</dcterms:modified>
</cp:coreProperties>
</file>